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0" r:id="rId6"/>
    <p:sldId id="265" r:id="rId7"/>
    <p:sldId id="266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9"/>
  </p:normalViewPr>
  <p:slideViewPr>
    <p:cSldViewPr snapToGrid="0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22C1-8FA3-4FAB-0E89-34D29BBBB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D96A1-8DAA-6CBC-12B6-0646D9863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6BA8E-8B4C-C250-7BA4-769DF60B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1F933-D7BE-4242-87A5-956E3A1A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B7CC8-1B58-539A-56DE-6723F094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5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739B-2516-FDA8-4A64-78037E21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65C88-79FD-39C0-51A0-A2644C626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9004-6990-D82B-B572-757DEA23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2C930-63DB-51A4-90D0-8EA2CFE3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587E3-F494-9365-4290-37DC9969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4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762DA-1469-D92F-2BCF-EDDA1AFD9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88225-91A9-8AC9-AAAB-AE79E811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D32A-CA85-7DB3-6F2C-95C85BFE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791BE-EB58-C7FA-D956-CA0A580F8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AA58D-1851-9297-5DB7-5F9D7C07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F9AB-D6E4-9823-6EBA-501D1616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698F5-5AD1-FEFD-13F9-2ECCA44D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D789F-1D97-E033-405E-AE5C5FAC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7BAAA-1ADA-CE64-D648-58CC806A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8A70-1991-25D1-B6C9-92809EA5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8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18E8-1F1D-B31C-E075-812FB800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D7B19-167F-0CE6-2807-DEC23604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0474F-27ED-44D9-A595-BCE2DD76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6EFA-9240-E718-9D7F-44C900290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C59E-24A0-06F0-137C-7121A38E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8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DA03-7346-7032-2C15-A427817F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7C92-9EE0-D1D4-9352-7978783D9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579D0-8631-AA7E-CDF3-881996F68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2E3A1-83FD-7A38-5ED7-270410D5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021F9-E16A-5A21-A71F-5A05C3A9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3AF82-A71A-B852-586A-BCCECE4B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AF151-91B2-A4F1-C3E2-44AF8172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D4A55-EDDE-BF75-C9EC-05FEAA951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E39C1-8E12-C461-C648-11A99F248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DEC704-2D6D-612A-EB98-47871421D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26DD7-52F4-FBE5-54A2-6A8625AE0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AC4F60-1C67-1E3A-143C-A6F189C33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A462E-B6A4-CC57-E4B2-47AE91D5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84BD5-2EBB-D6D6-81B3-71CCB585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6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5EFD-79DC-4404-6E3D-68419A7B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79764-4881-E627-BB2A-34C8C0A5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61E24-4B30-AFCA-F3F3-19ED3DA5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50ABD-72F4-8229-683F-23559E1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6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6A980-2932-6707-E1C8-856654F1A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21A69-A867-D1CC-CE8D-1F764590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8F7D7-171E-F5FD-F9BD-DA4404F5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1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C1D9-090C-E090-EA85-41339E1F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6009-46A3-479F-F7E5-A4AE6A5A1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8F1EF-B313-EDCE-8F0F-F9BCD20DD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2967F-7139-299B-7F11-DF366BE5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1FFE3-5C61-F028-BB89-0EAF773C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AA23-3F58-7F96-2670-18B25F20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57C6-26D3-8DBE-BDD9-98D032C6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CEBC0-16AA-DA15-7D80-3C0066F37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91042-7186-889F-221A-394557BE8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08533-E1CA-D3C6-C42F-E2994947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D1ED8-4841-9E4D-2D20-5D16EE6C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F1045-B350-9EE0-310F-94E84F51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51351-6A4A-17E7-C964-0C2894B0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F4EC0-845A-FBA9-F04A-A74CEE36D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B2C22-B533-B5A9-72D2-2A4C8614D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C63A0-51BC-C24C-910E-F5FF0CAB6767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91BB-4CB0-1240-EB86-53E7C0B99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FD305-751C-ECD8-EAD6-62F57305B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oving Equations">
            <a:extLst>
              <a:ext uri="{FF2B5EF4-FFF2-40B4-BE49-F238E27FC236}">
                <a16:creationId xmlns:a16="http://schemas.microsoft.com/office/drawing/2014/main" id="{0CF6E650-5431-EE41-BA0D-599435F09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34C4A-5730-19A9-B9E4-088AD9E38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Theoretical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DB7F1-243E-914A-46D4-DD71B461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Mykola Chernyashevskyy</a:t>
            </a:r>
          </a:p>
        </p:txBody>
      </p:sp>
    </p:spTree>
    <p:extLst>
      <p:ext uri="{BB962C8B-B14F-4D97-AF65-F5344CB8AC3E}">
        <p14:creationId xmlns:p14="http://schemas.microsoft.com/office/powerpoint/2010/main" val="294564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32A8-4EB4-7A24-0879-7C035704A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Meeting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92832C-ED89-766B-83C3-AEA34D098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9" y="1690688"/>
            <a:ext cx="6881197" cy="4538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76F89-9FC6-6505-8BA7-0B83A671A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" t="28514" r="35407" b="63711"/>
          <a:stretch/>
        </p:blipFill>
        <p:spPr>
          <a:xfrm>
            <a:off x="7667008" y="4297166"/>
            <a:ext cx="3811183" cy="260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6DD74-CD9E-31EE-69BF-91CB06E93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96" y="1964135"/>
            <a:ext cx="4712469" cy="18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FC9E-A503-F02A-3C71-0A9A86DDF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l-GR" dirty="0"/>
              <a:t>Λ-</a:t>
            </a:r>
            <a:r>
              <a:rPr lang="en-US" dirty="0"/>
              <a:t>CDM Model (Lambda Cold Dark Matter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F016BB-E29D-B9D2-FBFD-20C5D47F2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dirty="0"/>
                  <a:t>Λ-</a:t>
                </a:r>
                <a:r>
                  <a:rPr lang="en-US" dirty="0"/>
                  <a:t>CDM is the current standard model of cosmology explaining universe composition, structure, and evolution. 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Takeaway for us: Assumes the universe is flat. No curvature!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Otherwise curvature would affect the expansion of the universe and can be thought of (and modeled) as an energy density.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fraction of energy in universe due to dark energy to critical density of universe. </a:t>
                </a:r>
              </a:p>
              <a:p>
                <a:pPr lvl="1"/>
                <a:r>
                  <a:rPr lang="en-US" dirty="0"/>
                  <a:t>Critical density of the universe – energy density requiring universe to be spatially flat.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F016BB-E29D-B9D2-FBFD-20C5D47F2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76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00C3-B809-B8BD-02EA-753FFFCB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D. Hogg Paper Derivation 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7348C-3681-0512-70E1-E0E093547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l-GR" dirty="0"/>
              <a:t>Λ-</a:t>
            </a:r>
            <a:r>
              <a:rPr lang="en-US" dirty="0"/>
              <a:t>CDM: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BF193-7631-7AA8-2EB0-9088733A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212" y="1488997"/>
            <a:ext cx="7708136" cy="92313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9D0376-956E-D4A1-7F8D-6F9F8E573563}"/>
              </a:ext>
            </a:extLst>
          </p:cNvPr>
          <p:cNvCxnSpPr>
            <a:cxnSpLocks/>
          </p:cNvCxnSpPr>
          <p:nvPr/>
        </p:nvCxnSpPr>
        <p:spPr>
          <a:xfrm flipV="1">
            <a:off x="7426960" y="1825625"/>
            <a:ext cx="1808480" cy="3249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CFBEBE-AB7A-380D-16DD-E50955D47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6" t="28887" r="9203" b="21607"/>
          <a:stretch/>
        </p:blipFill>
        <p:spPr>
          <a:xfrm>
            <a:off x="3423919" y="2725063"/>
            <a:ext cx="3667761" cy="5362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0A5EF1-9AB1-532E-4EB0-127D2B7B63C4}"/>
              </a:ext>
            </a:extLst>
          </p:cNvPr>
          <p:cNvCxnSpPr>
            <a:cxnSpLocks/>
          </p:cNvCxnSpPr>
          <p:nvPr/>
        </p:nvCxnSpPr>
        <p:spPr>
          <a:xfrm flipV="1">
            <a:off x="5577840" y="2873850"/>
            <a:ext cx="741680" cy="2746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E181A9-6E4D-C7A1-1CEB-92372C07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5" t="28514" r="35407" b="63711"/>
          <a:stretch/>
        </p:blipFill>
        <p:spPr>
          <a:xfrm>
            <a:off x="7233802" y="844693"/>
            <a:ext cx="4003275" cy="2736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4BEDD0-5B2F-B5D8-168E-6BFBF4C760B1}"/>
              </a:ext>
            </a:extLst>
          </p:cNvPr>
          <p:cNvSpPr/>
          <p:nvPr/>
        </p:nvSpPr>
        <p:spPr>
          <a:xfrm>
            <a:off x="6654800" y="2725063"/>
            <a:ext cx="436880" cy="536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836D2C-ED00-AC79-10C5-7E3560EF7CAD}"/>
              </a:ext>
            </a:extLst>
          </p:cNvPr>
          <p:cNvCxnSpPr>
            <a:endCxn id="13" idx="3"/>
          </p:cNvCxnSpPr>
          <p:nvPr/>
        </p:nvCxnSpPr>
        <p:spPr>
          <a:xfrm flipH="1" flipV="1">
            <a:off x="7091680" y="2993212"/>
            <a:ext cx="1076960" cy="155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D79E91-C671-95AE-C5AD-4BA359B830E8}"/>
              </a:ext>
            </a:extLst>
          </p:cNvPr>
          <p:cNvSpPr txBox="1"/>
          <p:nvPr/>
        </p:nvSpPr>
        <p:spPr>
          <a:xfrm>
            <a:off x="8168640" y="2900341"/>
            <a:ext cx="2065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Planck Satellite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70033E-044D-C69F-9604-4239E1BFA47B}"/>
              </a:ext>
            </a:extLst>
          </p:cNvPr>
          <p:cNvCxnSpPr>
            <a:cxnSpLocks/>
          </p:cNvCxnSpPr>
          <p:nvPr/>
        </p:nvCxnSpPr>
        <p:spPr>
          <a:xfrm flipV="1">
            <a:off x="10691598" y="1073326"/>
            <a:ext cx="204296" cy="41156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42DE01-0AF4-011B-593E-E547DFAE82DB}"/>
              </a:ext>
            </a:extLst>
          </p:cNvPr>
          <p:cNvSpPr txBox="1"/>
          <p:nvPr/>
        </p:nvSpPr>
        <p:spPr>
          <a:xfrm>
            <a:off x="7426960" y="5608320"/>
            <a:ext cx="4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reference distance of 10 parsecs from earth.  </a:t>
            </a:r>
          </a:p>
        </p:txBody>
      </p:sp>
    </p:spTree>
    <p:extLst>
      <p:ext uri="{BB962C8B-B14F-4D97-AF65-F5344CB8AC3E}">
        <p14:creationId xmlns:p14="http://schemas.microsoft.com/office/powerpoint/2010/main" val="276452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6B99-1E06-6E10-823B-C49AD85AD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" y="365125"/>
            <a:ext cx="11130280" cy="1325563"/>
          </a:xfrm>
        </p:spPr>
        <p:txBody>
          <a:bodyPr/>
          <a:lstStyle/>
          <a:p>
            <a:r>
              <a:rPr lang="en-US" dirty="0"/>
              <a:t>D. Hogg Paper Derivation Continued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A815A-55DC-35B5-1584-90342A08E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/>
          <a:stretch/>
        </p:blipFill>
        <p:spPr>
          <a:xfrm>
            <a:off x="126656" y="1690688"/>
            <a:ext cx="4143282" cy="5167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939E59-2D8D-D5D1-AC78-0198A4B0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79" y="1690688"/>
            <a:ext cx="7352110" cy="154781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580313-86D4-5070-A23F-9BB7DA6C747F}"/>
              </a:ext>
            </a:extLst>
          </p:cNvPr>
          <p:cNvCxnSpPr/>
          <p:nvPr/>
        </p:nvCxnSpPr>
        <p:spPr>
          <a:xfrm flipV="1">
            <a:off x="9474200" y="2987279"/>
            <a:ext cx="1333500" cy="12644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5168D7-2577-49E3-06F7-A542259D8AB6}"/>
              </a:ext>
            </a:extLst>
          </p:cNvPr>
          <p:cNvSpPr txBox="1"/>
          <p:nvPr/>
        </p:nvSpPr>
        <p:spPr>
          <a:xfrm>
            <a:off x="8851900" y="4326335"/>
            <a:ext cx="1919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 – </a:t>
            </a:r>
            <a:r>
              <a:rPr lang="en-US" sz="2400" dirty="0" err="1">
                <a:solidFill>
                  <a:srgbClr val="FF0000"/>
                </a:solidFill>
              </a:rPr>
              <a:t>Omega_m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06A54-FE3B-5D1F-B7AC-0A0CB3326FF6}"/>
              </a:ext>
            </a:extLst>
          </p:cNvPr>
          <p:cNvSpPr txBox="1"/>
          <p:nvPr/>
        </p:nvSpPr>
        <p:spPr>
          <a:xfrm>
            <a:off x="5408796" y="4827032"/>
            <a:ext cx="6432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Plug this back into the following equation for each</a:t>
            </a:r>
          </a:p>
          <a:p>
            <a:r>
              <a:rPr lang="en-US" sz="2400" dirty="0">
                <a:solidFill>
                  <a:srgbClr val="FF0000"/>
                </a:solidFill>
              </a:rPr>
              <a:t>galaxy: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E0A646-B9DA-CF8C-2BEA-57AEED1400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5" t="28514" r="35407" b="63711"/>
          <a:stretch/>
        </p:blipFill>
        <p:spPr>
          <a:xfrm>
            <a:off x="5074564" y="5645003"/>
            <a:ext cx="6753025" cy="4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3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B803E-7907-9008-D711-E896E2C4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8BFAD-2723-EBEF-096F-83A408727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08" y="1357212"/>
            <a:ext cx="7772400" cy="51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4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DC99-AA34-48CF-3410-75FC8429B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Residuals – How we Judge Accuracy of Fit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819CD-6AF0-9F2F-64BE-860B3F55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1085849"/>
            <a:ext cx="8385175" cy="536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3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B153-F5AB-A157-D96E-F2428C41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7657"/>
            <a:ext cx="10515600" cy="1325563"/>
          </a:xfrm>
        </p:spPr>
        <p:txBody>
          <a:bodyPr/>
          <a:lstStyle/>
          <a:p>
            <a:r>
              <a:rPr lang="en-US" dirty="0"/>
              <a:t>For Kyle – Animation – Not a Standard Line Fit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F14B8-D9B3-F753-8935-3785DEB0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781" y="642937"/>
            <a:ext cx="10358438" cy="6215063"/>
          </a:xfrm>
        </p:spPr>
      </p:pic>
    </p:spTree>
    <p:extLst>
      <p:ext uri="{BB962C8B-B14F-4D97-AF65-F5344CB8AC3E}">
        <p14:creationId xmlns:p14="http://schemas.microsoft.com/office/powerpoint/2010/main" val="315758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ABA-90DD-59C1-B96E-86DB03F1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Residuals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0A7AA-77DF-0B7B-5DB9-9B504F116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0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</TotalTime>
  <Words>168</Words>
  <Application>Microsoft Macintosh PowerPoint</Application>
  <PresentationFormat>Widescreen</PresentationFormat>
  <Paragraphs>21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Theoretical Fit</vt:lpstr>
      <vt:lpstr>Last Meeting</vt:lpstr>
      <vt:lpstr>Λ-CDM Model (Lambda Cold Dark Matter Model)</vt:lpstr>
      <vt:lpstr>D. Hogg Paper Derivation of </vt:lpstr>
      <vt:lpstr>D. Hogg Paper Derivation Continued</vt:lpstr>
      <vt:lpstr>Model Fit</vt:lpstr>
      <vt:lpstr>Residuals – How we Judge Accuracy of Fit</vt:lpstr>
      <vt:lpstr>For Kyle – Animation – Not a Standard Line Fit</vt:lpstr>
      <vt:lpstr>Residuals Calculations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Theoretical Fit</dc:title>
  <dc:creator>Mykola C</dc:creator>
  <cp:lastModifiedBy>Mykola C</cp:lastModifiedBy>
  <cp:revision>14</cp:revision>
  <dcterms:created xsi:type="dcterms:W3CDTF">2024-12-04T22:14:56Z</dcterms:created>
  <dcterms:modified xsi:type="dcterms:W3CDTF">2024-12-09T03:12:44Z</dcterms:modified>
</cp:coreProperties>
</file>